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24384000" cy="13716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Embedded DM Sans" panose="020B0604020202020204" charset="0"/>
      <p:regular r:id="rId21"/>
      <p:bold r:id="rId22"/>
      <p:italic r:id="rId23"/>
      <p:boldItalic r:id="rId24"/>
    </p:embeddedFont>
    <p:embeddedFont>
      <p:font typeface="Embedded Poppins" panose="020B060402020202020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139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jpe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jpe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2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5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60.png"/><Relationship Id="rId5" Type="http://schemas.openxmlformats.org/officeDocument/2006/relationships/image" Target="../media/image49.png"/><Relationship Id="rId10" Type="http://schemas.openxmlformats.org/officeDocument/2006/relationships/image" Target="../media/image59.png"/><Relationship Id="rId4" Type="http://schemas.openxmlformats.org/officeDocument/2006/relationships/image" Target="../media/image48.png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2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.png"/><Relationship Id="rId4" Type="http://schemas.openxmlformats.org/officeDocument/2006/relationships/image" Target="../media/image6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3.png"/><Relationship Id="rId4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3.png"/><Relationship Id="rId4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1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3.png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715" y="326572"/>
            <a:ext cx="23186571" cy="130628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15" y="326572"/>
            <a:ext cx="23186571" cy="13062857"/>
          </a:xfrm>
          <a:prstGeom prst="rect">
            <a:avLst/>
          </a:prstGeom>
          <a:effectLst>
            <a:outerShdw blurRad="31350856" dist="2612571" dir="5400000" algn="ctr">
              <a:srgbClr val="000000">
                <a:alpha val="5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5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3836" y="936778"/>
            <a:ext cx="12095238" cy="1179406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3836" y="936778"/>
            <a:ext cx="96762" cy="11794066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3088217" y="2533349"/>
            <a:ext cx="10063238" cy="7450666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666" b="1" i="0" u="none" strike="noStrike">
                <a:solidFill>
                  <a:srgbClr val="FFFFFF"/>
                </a:solidFill>
                <a:latin typeface="Embedded Poppins"/>
              </a:rPr>
              <a:t>Club of Rome-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666" b="1" i="0" u="none" strike="noStrike">
                <a:solidFill>
                  <a:srgbClr val="FFFFFF"/>
                </a:solidFill>
                <a:latin typeface="Embedded Poppins"/>
              </a:rPr>
              <a:t>Tag 2026 –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666" b="1" i="0" u="none" strike="noStrike">
                <a:solidFill>
                  <a:srgbClr val="FFFFFF"/>
                </a:solidFill>
                <a:latin typeface="Embedded Poppins"/>
              </a:rPr>
              <a:t>Gemeinsam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666" b="1" i="0" u="none" strike="noStrike">
                <a:solidFill>
                  <a:srgbClr val="FFFFFF"/>
                </a:solidFill>
                <a:latin typeface="Embedded Poppins"/>
              </a:rPr>
              <a:t>Zukunft gestalten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88217" y="10370155"/>
            <a:ext cx="10063238" cy="1393371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DM Sa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370" b="0" i="0" u="none" strike="noStrike">
                <a:solidFill>
                  <a:srgbClr val="C375ED"/>
                </a:solidFill>
                <a:latin typeface="Embedded DM Sans"/>
              </a:rPr>
              <a:t>Eine Präsentation von Arne Regner und Tobias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370" b="0" i="0" u="none" strike="noStrike">
                <a:solidFill>
                  <a:srgbClr val="C375ED"/>
                </a:solidFill>
                <a:latin typeface="Embedded DM Sans"/>
              </a:rPr>
              <a:t>Trick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DM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088217" y="1904397"/>
            <a:ext cx="10063238" cy="445105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0" i="0" u="none" strike="noStrike" spc="303">
                <a:solidFill>
                  <a:srgbClr val="00F5FF"/>
                </a:solidFill>
                <a:latin typeface="Embedded Poppins"/>
              </a:rPr>
              <a:t>21. JULI 202</a:t>
            </a:r>
            <a:r>
              <a:rPr lang="en-US" sz="2285" b="0" i="0" u="none" strike="noStrike">
                <a:solidFill>
                  <a:srgbClr val="00F5FF"/>
                </a:solidFill>
                <a:latin typeface="Embedded Poppins"/>
              </a:rPr>
              <a:t>6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2" y="407206"/>
            <a:ext cx="23222857" cy="1290158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72" y="407206"/>
            <a:ext cx="23222857" cy="12901588"/>
          </a:xfrm>
          <a:prstGeom prst="rect">
            <a:avLst/>
          </a:prstGeom>
          <a:effectLst>
            <a:outerShdw blurRad="61927617" dist="5160634" dir="5400000" algn="ctr">
              <a:srgbClr val="000000">
                <a:alpha val="5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380" y="407206"/>
            <a:ext cx="23222857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0666" y="3205238"/>
            <a:ext cx="14514286" cy="725714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00190" y="9059333"/>
            <a:ext cx="1935238" cy="96762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491618" y="4511524"/>
            <a:ext cx="19352382" cy="3773714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606" b="1" i="0" u="none" strike="noStrike">
                <a:solidFill>
                  <a:srgbClr val="FFFFFF"/>
                </a:solidFill>
                <a:latin typeface="Embedded Poppins"/>
              </a:rPr>
              <a:t>„Die größte Gefahr für unseren Planeten ist der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606" b="1" i="0" u="none" strike="noStrike">
                <a:solidFill>
                  <a:srgbClr val="FFFFFF"/>
                </a:solidFill>
                <a:latin typeface="Embedded Poppins"/>
              </a:rPr>
              <a:t>Glaube, dass schon jemand anderes ihn retten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606" b="1" i="0" u="none" strike="noStrike">
                <a:solidFill>
                  <a:srgbClr val="FFFFFF"/>
                </a:solidFill>
                <a:latin typeface="Embedded Poppins"/>
              </a:rPr>
              <a:t>wird.“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48285" y="9421585"/>
            <a:ext cx="10063238" cy="1393372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55" b="1" i="0" u="none" strike="noStrike">
                <a:solidFill>
                  <a:srgbClr val="C375ED"/>
                </a:solidFill>
                <a:latin typeface="Embedded DM Sans"/>
              </a:rPr>
              <a:t>Robert Swan</a:t>
            </a:r>
            <a:r>
              <a:rPr lang="en-US" sz="3655" b="0" i="0" u="none" strike="noStrike">
                <a:solidFill>
                  <a:srgbClr val="C375ED"/>
                </a:solidFill>
                <a:latin typeface="Embedded DM Sans"/>
              </a:rPr>
              <a:t>, Polarforscher und Umweltaktivist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428" y="326572"/>
            <a:ext cx="22497143" cy="130628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428" y="326572"/>
            <a:ext cx="22497143" cy="13062857"/>
          </a:xfrm>
          <a:prstGeom prst="rect">
            <a:avLst/>
          </a:prstGeom>
          <a:effectLst>
            <a:outerShdw blurRad="69668570" dist="5805714" dir="5400000" algn="ctr">
              <a:srgbClr val="000000">
                <a:alpha val="5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0" y="326571"/>
            <a:ext cx="23222857" cy="13062857"/>
          </a:xfrm>
          <a:prstGeom prst="rect">
            <a:avLst/>
          </a:prstGeom>
          <a:solidFill>
            <a:srgbClr val="92D050"/>
          </a:solidFill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29358" y="4301673"/>
            <a:ext cx="5351538" cy="368904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43753" y="4301673"/>
            <a:ext cx="5351538" cy="368904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29358" y="8353575"/>
            <a:ext cx="5351538" cy="368904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43753" y="8353575"/>
            <a:ext cx="5351538" cy="368904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29358" y="4301673"/>
            <a:ext cx="5351538" cy="368904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43753" y="4301673"/>
            <a:ext cx="5351538" cy="368904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29358" y="8425544"/>
            <a:ext cx="5351538" cy="368904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40026" y="10227433"/>
            <a:ext cx="9221409" cy="170028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40026" y="10227433"/>
            <a:ext cx="58057" cy="1700288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540026" y="2172912"/>
            <a:ext cx="21255265" cy="1644952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533" b="1" i="0" u="none" strike="noStrike">
                <a:solidFill>
                  <a:srgbClr val="FFFFFF"/>
                </a:solidFill>
                <a:latin typeface="Embedded Poppins"/>
              </a:rPr>
              <a:t>Club of Rome Tag?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40026" y="1286026"/>
            <a:ext cx="21255265" cy="503162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0" i="0" u="none" strike="noStrike" spc="381">
                <a:solidFill>
                  <a:srgbClr val="00F5FF"/>
                </a:solidFill>
                <a:latin typeface="Embedded Poppins"/>
              </a:rPr>
              <a:t>EINSTIE</a:t>
            </a:r>
            <a:r>
              <a:rPr lang="en-US" sz="2666" b="0" i="0" u="none" strike="noStrike">
                <a:solidFill>
                  <a:srgbClr val="00F5FF"/>
                </a:solidFill>
                <a:latin typeface="Embedded Poppins"/>
              </a:rPr>
              <a:t>G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62540" y="5527524"/>
            <a:ext cx="8698895" cy="1277257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21" b="0" i="0" u="none" strike="noStrike">
                <a:solidFill>
                  <a:srgbClr val="FFFFFF"/>
                </a:solidFill>
                <a:latin typeface="Embedded Poppins"/>
              </a:rPr>
              <a:t>Fokus: </a:t>
            </a:r>
            <a:r>
              <a:rPr lang="en-US" sz="2821" b="1" i="0" u="none" strike="noStrike">
                <a:solidFill>
                  <a:srgbClr val="FFFFFF"/>
                </a:solidFill>
                <a:latin typeface="Embedded Poppins"/>
              </a:rPr>
              <a:t>Kreativität, Teamarbeit &amp; Nachhaltigkeit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62540" y="8079017"/>
            <a:ext cx="8698895" cy="1277257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91" b="0" i="0" u="none" strike="noStrike">
                <a:solidFill>
                  <a:srgbClr val="FFFFFF"/>
                </a:solidFill>
                <a:latin typeface="Embedded Poppins"/>
              </a:rPr>
              <a:t>Nachhaltigkeit </a:t>
            </a:r>
            <a:r>
              <a:rPr lang="en-US" sz="3091" b="1" i="0" u="none" strike="noStrike">
                <a:solidFill>
                  <a:srgbClr val="FFFFFF"/>
                </a:solidFill>
                <a:latin typeface="Embedded Poppins"/>
              </a:rPr>
              <a:t>aktiv erleben &amp; mitgestalten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67291" y="10590290"/>
            <a:ext cx="8431288" cy="97457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71" b="1" i="0" u="none" strike="noStrike">
                <a:solidFill>
                  <a:srgbClr val="D1D1D1"/>
                </a:solidFill>
                <a:latin typeface="Embedded Poppins"/>
              </a:rPr>
              <a:t>21. Juli 2026:</a:t>
            </a:r>
            <a:r>
              <a:rPr lang="en-US" sz="2271" b="0" i="0" u="none" strike="noStrike">
                <a:solidFill>
                  <a:srgbClr val="D1D1D1"/>
                </a:solidFill>
                <a:latin typeface="Embedded Poppins"/>
              </a:rPr>
              <a:t> Club-of-Rome-Tag an der Schule Neuenstein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62540" y="4543578"/>
            <a:ext cx="8161867" cy="63862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99" b="0" i="0" u="none" strike="noStrike">
                <a:solidFill>
                  <a:srgbClr val="FFFFFF"/>
                </a:solidFill>
                <a:latin typeface="Embedded Poppins"/>
              </a:rPr>
              <a:t>Projekte nach eigenen </a:t>
            </a:r>
            <a:r>
              <a:rPr lang="en-US" sz="3099" b="1" i="0" u="none" strike="noStrike">
                <a:solidFill>
                  <a:srgbClr val="FFFFFF"/>
                </a:solidFill>
                <a:latin typeface="Embedded Poppins"/>
              </a:rPr>
              <a:t>Interessen</a:t>
            </a:r>
            <a:r>
              <a:rPr lang="en-US" sz="3099" b="0" i="0" u="none" strike="noStrike">
                <a:solidFill>
                  <a:srgbClr val="FFFFFF"/>
                </a:solidFill>
                <a:latin typeface="Embedded Poppins"/>
              </a:rPr>
              <a:t> wählen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62541" y="7095068"/>
            <a:ext cx="8131931" cy="63862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132" b="1" i="0" u="none" strike="noStrike">
                <a:solidFill>
                  <a:srgbClr val="FFFFFF"/>
                </a:solidFill>
                <a:latin typeface="Embedded Poppins"/>
              </a:rPr>
              <a:t>Kein klassischer Unterricht, keine Noten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8952029" y="9262838"/>
            <a:ext cx="2334683" cy="145142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7618" b="0" i="0" u="none" strike="noStrike">
                <a:solidFill>
                  <a:srgbClr val="A855F7"/>
                </a:solidFill>
                <a:latin typeface="Embedded Poppins"/>
              </a:rPr>
              <a:t>2026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9106243" y="10714267"/>
            <a:ext cx="2026255" cy="41910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133" b="0" i="0" u="none" strike="noStrike" spc="381">
                <a:solidFill>
                  <a:srgbClr val="FFFFFF"/>
                </a:solidFill>
                <a:latin typeface="Embedded Poppins"/>
              </a:rPr>
              <a:t>NEUENSTEI</a:t>
            </a:r>
            <a:r>
              <a:rPr lang="en-US" sz="2133" b="0" i="0" u="none" strike="noStrike">
                <a:solidFill>
                  <a:srgbClr val="FFFFFF"/>
                </a:solidFill>
                <a:latin typeface="Embedded Poppins"/>
              </a:rPr>
              <a:t>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40027" y="4543578"/>
            <a:ext cx="280610" cy="69335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57" b="0" i="0" u="none" strike="noStrike">
                <a:solidFill>
                  <a:srgbClr val="00F5FF"/>
                </a:solidFill>
                <a:ea typeface="Embedded Poppins"/>
              </a:rPr>
              <a:t>●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40027" y="5527524"/>
            <a:ext cx="280610" cy="69335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57" b="0" i="0" u="none" strike="noStrike">
                <a:solidFill>
                  <a:srgbClr val="00F5FF"/>
                </a:solidFill>
                <a:ea typeface="Embedded Poppins"/>
              </a:rPr>
              <a:t>●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40027" y="7095068"/>
            <a:ext cx="280610" cy="69335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57" b="0" i="0" u="none" strike="noStrike">
                <a:solidFill>
                  <a:srgbClr val="00F5FF"/>
                </a:solidFill>
                <a:ea typeface="Embedded Poppins"/>
              </a:rPr>
              <a:t>●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40027" y="8079017"/>
            <a:ext cx="280610" cy="69335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57" b="0" i="0" u="none" strike="noStrike">
                <a:solidFill>
                  <a:srgbClr val="00F5FF"/>
                </a:solidFill>
                <a:ea typeface="Embedded Poppins"/>
              </a:rPr>
              <a:t>●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2" y="605692"/>
            <a:ext cx="23222857" cy="125046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72" y="605692"/>
            <a:ext cx="23222857" cy="12504616"/>
          </a:xfrm>
          <a:prstGeom prst="rect">
            <a:avLst/>
          </a:prstGeom>
          <a:effectLst>
            <a:outerShdw blurRad="85745936" dist="7145494" dir="5400000" algn="ctr">
              <a:srgbClr val="000000">
                <a:alpha val="5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7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3932" y="3229428"/>
            <a:ext cx="6805386" cy="423333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0026" y="3559933"/>
            <a:ext cx="6773333" cy="2987524"/>
          </a:xfrm>
          <a:prstGeom prst="rect">
            <a:avLst/>
          </a:prstGeom>
          <a:effectLst>
            <a:outerShdw blurRad="1088571" dist="96761" dir="5400000" algn="ctr">
              <a:srgbClr val="000000">
                <a:alpha val="10196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0026" y="6934505"/>
            <a:ext cx="6773333" cy="2987524"/>
          </a:xfrm>
          <a:prstGeom prst="rect">
            <a:avLst/>
          </a:prstGeom>
          <a:effectLst>
            <a:outerShdw blurRad="1088571" dist="96761" dir="5400000" algn="ctr">
              <a:srgbClr val="000000">
                <a:alpha val="10196"/>
              </a:srgbClr>
            </a:outerShdw>
          </a:effectLst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0026" y="10309076"/>
            <a:ext cx="6773333" cy="2526695"/>
          </a:xfrm>
          <a:prstGeom prst="rect">
            <a:avLst/>
          </a:prstGeom>
          <a:effectLst>
            <a:outerShdw blurRad="1088571" dist="96761" dir="5400000" algn="ctr">
              <a:srgbClr val="000000">
                <a:alpha val="10196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989905" y="3229428"/>
            <a:ext cx="3257550" cy="423333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537741" y="3229428"/>
            <a:ext cx="3257550" cy="423333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93932" y="8430380"/>
            <a:ext cx="3257550" cy="423333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441768" y="8430380"/>
            <a:ext cx="3257550" cy="423333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989905" y="8430380"/>
            <a:ext cx="3257550" cy="423333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537741" y="8430380"/>
            <a:ext cx="3257550" cy="4233333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540026" y="1914981"/>
            <a:ext cx="21255265" cy="1161143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095" b="1" i="0" u="none" strike="noStrike">
                <a:solidFill>
                  <a:srgbClr val="FFFFFF"/>
                </a:solidFill>
                <a:latin typeface="Embedded Poppins"/>
              </a:rPr>
              <a:t>Kreativität und Kunst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30312" y="4414762"/>
            <a:ext cx="6192762" cy="1842105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07" b="0" i="0" u="none" strike="noStrike">
                <a:solidFill>
                  <a:srgbClr val="FFFFFF"/>
                </a:solidFill>
                <a:latin typeface="Embedded Poppins"/>
              </a:rPr>
              <a:t>Töpferwerkstatt, Vegane Handkunst,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07" b="0" i="0" u="none" strike="noStrike">
                <a:solidFill>
                  <a:srgbClr val="FFFFFF"/>
                </a:solidFill>
                <a:latin typeface="Embedded Poppins"/>
              </a:rPr>
              <a:t>Naturfarben aus Pflanzen, Papierschöpfen,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07" b="0" i="0" u="none" strike="noStrike">
                <a:solidFill>
                  <a:srgbClr val="FFFFFF"/>
                </a:solidFill>
                <a:latin typeface="Embedded Poppins"/>
              </a:rPr>
              <a:t>Handlettering, Acrylmalerei, Upcycling.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30312" y="7789334"/>
            <a:ext cx="6192762" cy="1842105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324" b="0" i="0" u="none" strike="noStrike">
                <a:solidFill>
                  <a:srgbClr val="FFFFFF"/>
                </a:solidFill>
                <a:latin typeface="Embedded Poppins"/>
              </a:rPr>
              <a:t>Erleben, wie aus natürlichen oder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324" b="0" i="0" u="none" strike="noStrike">
                <a:solidFill>
                  <a:srgbClr val="FFFFFF"/>
                </a:solidFill>
                <a:latin typeface="Embedded Poppins"/>
              </a:rPr>
              <a:t>wiederverwendeten Materialien etwas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324" b="0" i="0" u="none" strike="noStrike">
                <a:solidFill>
                  <a:srgbClr val="FFFFFF"/>
                </a:solidFill>
                <a:latin typeface="Embedded Poppins"/>
              </a:rPr>
              <a:t>völlig Neues und Schönes entstehen kann.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40026" y="1286028"/>
            <a:ext cx="21255265" cy="445105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0" i="0" u="none" strike="noStrike" spc="303">
                <a:solidFill>
                  <a:srgbClr val="00F5FF"/>
                </a:solidFill>
                <a:latin typeface="Embedded Poppins"/>
              </a:rPr>
              <a:t>THEMENFELD </a:t>
            </a:r>
            <a:r>
              <a:rPr lang="en-US" sz="2285" b="0" i="0" u="none" strike="noStrike">
                <a:solidFill>
                  <a:srgbClr val="00F5FF"/>
                </a:solidFill>
                <a:latin typeface="Embedded Poppins"/>
              </a:rPr>
              <a:t>1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0312" y="11163905"/>
            <a:ext cx="6192762" cy="1381578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942" b="0" i="0" u="none" strike="noStrike">
                <a:solidFill>
                  <a:srgbClr val="FFFFFF"/>
                </a:solidFill>
                <a:latin typeface="Embedded Poppins"/>
              </a:rPr>
              <a:t>Grafikdesigner, Künstler, Fotograf,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942" b="0" i="0" u="none" strike="noStrike">
                <a:solidFill>
                  <a:srgbClr val="FFFFFF"/>
                </a:solidFill>
                <a:latin typeface="Embedded Poppins"/>
              </a:rPr>
              <a:t>Mediengestalter, Produktdesigner, Schneider,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942" b="0" i="0" u="none" strike="noStrike">
                <a:solidFill>
                  <a:srgbClr val="FFFFFF"/>
                </a:solidFill>
                <a:latin typeface="Embedded Poppins"/>
              </a:rPr>
              <a:t>Innenarchitekt.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30312" y="3850219"/>
            <a:ext cx="6192762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1" i="0" u="none" strike="noStrike">
                <a:solidFill>
                  <a:srgbClr val="00F5FF"/>
                </a:solidFill>
                <a:latin typeface="Embedded Poppins"/>
              </a:rPr>
              <a:t>Projekte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830312" y="7224790"/>
            <a:ext cx="6192762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1" i="0" u="none" strike="noStrike">
                <a:solidFill>
                  <a:srgbClr val="00F5FF"/>
                </a:solidFill>
                <a:latin typeface="Embedded Poppins"/>
              </a:rPr>
              <a:t>Nachhaltigkeit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830312" y="10599362"/>
            <a:ext cx="6192762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1" i="0" u="none" strike="noStrike">
                <a:solidFill>
                  <a:srgbClr val="00F5FF"/>
                </a:solidFill>
                <a:latin typeface="Embedded Poppins"/>
              </a:rPr>
              <a:t>Berufswelt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893932" y="7583715"/>
            <a:ext cx="6805386" cy="387048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95" b="0" i="0" u="none" strike="noStrike">
                <a:solidFill>
                  <a:srgbClr val="FFFFFF"/>
                </a:solidFill>
                <a:latin typeface="Embedded Poppins"/>
              </a:rPr>
              <a:t>Töpferwerkstatt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989905" y="7583715"/>
            <a:ext cx="3257550" cy="387048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95" b="0" i="0" u="none" strike="noStrike">
                <a:solidFill>
                  <a:srgbClr val="FFFFFF"/>
                </a:solidFill>
                <a:latin typeface="Embedded Poppins"/>
              </a:rPr>
              <a:t>Acrylmalerei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537741" y="7583715"/>
            <a:ext cx="3257550" cy="387048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95" b="0" i="0" u="none" strike="noStrike">
                <a:solidFill>
                  <a:srgbClr val="FFFFFF"/>
                </a:solidFill>
                <a:latin typeface="Embedded Poppins"/>
              </a:rPr>
              <a:t>Handlettering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893932" y="12784667"/>
            <a:ext cx="3257550" cy="387048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95" b="0" i="0" u="none" strike="noStrike">
                <a:solidFill>
                  <a:srgbClr val="FFFFFF"/>
                </a:solidFill>
                <a:latin typeface="Embedded Poppins"/>
              </a:rPr>
              <a:t>Vegane Handkunst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441768" y="12784667"/>
            <a:ext cx="3257550" cy="387048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95" b="0" i="0" u="none" strike="noStrike">
                <a:solidFill>
                  <a:srgbClr val="FFFFFF"/>
                </a:solidFill>
                <a:latin typeface="Embedded Poppins"/>
              </a:rPr>
              <a:t>Naturfarben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5989905" y="12784667"/>
            <a:ext cx="3257550" cy="387048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95" b="0" i="0" u="none" strike="noStrike">
                <a:solidFill>
                  <a:srgbClr val="FFFFFF"/>
                </a:solidFill>
                <a:latin typeface="Embedded Poppins"/>
              </a:rPr>
              <a:t>Papierschöpfen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9537741" y="12784667"/>
            <a:ext cx="3257550" cy="387048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95" b="0" i="0" u="none" strike="noStrike">
                <a:solidFill>
                  <a:srgbClr val="FFFFFF"/>
                </a:solidFill>
                <a:latin typeface="Embedded Poppins"/>
              </a:rPr>
              <a:t>Upcycling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2" y="471714"/>
            <a:ext cx="23222857" cy="1277257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72" y="471714"/>
            <a:ext cx="23222857" cy="12772572"/>
          </a:xfrm>
          <a:prstGeom prst="rect">
            <a:avLst/>
          </a:prstGeom>
          <a:effectLst>
            <a:outerShdw blurRad="111469715" dist="9289142" dir="5400000" algn="ctr">
              <a:srgbClr val="000000">
                <a:alpha val="5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471714"/>
            <a:ext cx="23222857" cy="1277257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72" y="326572"/>
            <a:ext cx="23222857" cy="1306285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3677" y="7627256"/>
            <a:ext cx="10401905" cy="476068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00038" y="7627256"/>
            <a:ext cx="10401905" cy="476068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43352" y="3630993"/>
            <a:ext cx="6760028" cy="3522133"/>
          </a:xfrm>
          <a:prstGeom prst="rect">
            <a:avLst/>
          </a:prstGeom>
          <a:effectLst>
            <a:outerShdw blurRad="1088571" dist="96761" dir="5400000" algn="ctr">
              <a:srgbClr val="000000">
                <a:alpha val="30196"/>
              </a:srgb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31635" y="3630993"/>
            <a:ext cx="6760028" cy="3522133"/>
          </a:xfrm>
          <a:prstGeom prst="rect">
            <a:avLst/>
          </a:prstGeom>
          <a:effectLst>
            <a:outerShdw blurRad="1088571" dist="96761" dir="5400000" algn="ctr">
              <a:srgbClr val="000000">
                <a:alpha val="30196"/>
              </a:srgbClr>
            </a:outerShdw>
          </a:effectLst>
        </p:spPr>
      </p:pic>
      <p:sp>
        <p:nvSpPr>
          <p:cNvPr id="15" name="TextBox 15"/>
          <p:cNvSpPr txBox="1"/>
          <p:nvPr/>
        </p:nvSpPr>
        <p:spPr>
          <a:xfrm>
            <a:off x="1543352" y="1986040"/>
            <a:ext cx="21248915" cy="1161143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095" b="1" i="0" u="none" strike="noStrike">
                <a:solidFill>
                  <a:srgbClr val="FFFFFF"/>
                </a:solidFill>
                <a:latin typeface="Embedded Poppins"/>
              </a:rPr>
              <a:t>Handwerk und Technik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912877" y="9117394"/>
            <a:ext cx="9376228" cy="2757714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4" b="0" i="0" u="none" strike="noStrike">
                <a:solidFill>
                  <a:srgbClr val="FFFFFF"/>
                </a:solidFill>
                <a:latin typeface="Embedded Poppins"/>
              </a:rPr>
              <a:t>Nachhaltigkeit bedeutet, Dinge zu reparieren,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4" b="0" i="0" u="none" strike="noStrike">
                <a:solidFill>
                  <a:srgbClr val="FFFFFF"/>
                </a:solidFill>
                <a:latin typeface="Embedded Poppins"/>
              </a:rPr>
              <a:t>Ressourcen zu schonen und Produkte langlebig zu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4" b="0" i="0" u="none" strike="noStrike">
                <a:solidFill>
                  <a:srgbClr val="FFFFFF"/>
                </a:solidFill>
                <a:latin typeface="Embedded Poppins"/>
              </a:rPr>
              <a:t>nutzen. Einblicke in Berufe wie Schreiner, Mechatroniker,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4" b="0" i="0" u="none" strike="noStrike">
                <a:solidFill>
                  <a:srgbClr val="FFFFFF"/>
                </a:solidFill>
                <a:latin typeface="Embedded Poppins"/>
              </a:rPr>
              <a:t>Fahrzeugtechniker oder Industriemechaniker.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43352" y="1289353"/>
            <a:ext cx="21248915" cy="503162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0" i="0" u="none" strike="noStrike" spc="303">
                <a:solidFill>
                  <a:srgbClr val="00F5FF"/>
                </a:solidFill>
                <a:latin typeface="Embedded Poppins"/>
              </a:rPr>
              <a:t>THEMENWELT I</a:t>
            </a:r>
            <a:r>
              <a:rPr lang="en-US" sz="2666" b="0" i="0" u="none" strike="noStrike">
                <a:solidFill>
                  <a:srgbClr val="00F5FF"/>
                </a:solidFill>
                <a:latin typeface="Embedded Poppins"/>
              </a:rPr>
              <a:t>I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46515" y="8140095"/>
            <a:ext cx="9376228" cy="73539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809" b="1" i="0" u="none" strike="noStrike">
                <a:solidFill>
                  <a:srgbClr val="00F5FF"/>
                </a:solidFill>
                <a:latin typeface="Embedded Poppins"/>
              </a:rPr>
              <a:t>Die Projekte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912877" y="8140095"/>
            <a:ext cx="9376228" cy="73539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809" b="1" i="0" u="none" strike="noStrike">
                <a:solidFill>
                  <a:srgbClr val="C375ED"/>
                </a:solidFill>
                <a:latin typeface="Embedded Poppins"/>
              </a:rPr>
              <a:t>Perspektiven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46515" y="9117394"/>
            <a:ext cx="9376228" cy="551543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95" b="0" i="0" u="none" strike="noStrike">
                <a:solidFill>
                  <a:srgbClr val="FFFFFF"/>
                </a:solidFill>
                <a:latin typeface="Embedded Poppins"/>
              </a:rPr>
              <a:t>• Palettenbau &amp; Upcycling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46515" y="9765694"/>
            <a:ext cx="9376228" cy="551543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95" b="0" i="0" u="none" strike="noStrike">
                <a:solidFill>
                  <a:srgbClr val="FFFFFF"/>
                </a:solidFill>
                <a:latin typeface="Embedded Poppins"/>
              </a:rPr>
              <a:t>• Kreativwerkstatt Jeans-Upcycling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46515" y="10414000"/>
            <a:ext cx="9376228" cy="551543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95" b="0" i="0" u="none" strike="noStrike">
                <a:solidFill>
                  <a:srgbClr val="FFFFFF"/>
                </a:solidFill>
                <a:latin typeface="Embedded Poppins"/>
              </a:rPr>
              <a:t>• Technikraum: Tüfteln &amp; Bauen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046515" y="11062306"/>
            <a:ext cx="9376228" cy="551543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95" b="0" i="0" u="none" strike="noStrike">
                <a:solidFill>
                  <a:srgbClr val="FFFFFF"/>
                </a:solidFill>
                <a:latin typeface="Embedded Poppins"/>
              </a:rPr>
              <a:t>• Zukunft der Autoindustrie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D4624CC0-BA6B-41C2-B31E-516C6EA554D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15" y="3301728"/>
            <a:ext cx="5796856" cy="3821548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A49B1BF9-DBA8-4D3B-B84E-16053EA73C3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761" y="3339494"/>
            <a:ext cx="5491239" cy="3832679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4CF64C92-78C4-4FC6-ABA6-4E8D20455DF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7337" y="1657476"/>
            <a:ext cx="7273267" cy="5454950"/>
          </a:xfrm>
          <a:prstGeom prst="rect">
            <a:avLst/>
          </a:prstGeom>
          <a:effectLst>
            <a:softEdge rad="1778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2" y="524494"/>
            <a:ext cx="23222857" cy="1266701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72" y="524494"/>
            <a:ext cx="23222857" cy="12667013"/>
          </a:xfrm>
          <a:prstGeom prst="rect">
            <a:avLst/>
          </a:prstGeom>
          <a:effectLst>
            <a:outerShdw blurRad="101336102" dist="8444675" dir="5400000" algn="ctr">
              <a:srgbClr val="000000">
                <a:alpha val="5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7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0027" y="3382432"/>
            <a:ext cx="6697738" cy="774095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8638" y="3382432"/>
            <a:ext cx="6697738" cy="774095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97248" y="3382432"/>
            <a:ext cx="6698041" cy="7740952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540026" y="1914981"/>
            <a:ext cx="21255265" cy="89021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571" b="1" i="0" u="none" strike="noStrike">
                <a:solidFill>
                  <a:srgbClr val="FFFFFF"/>
                </a:solidFill>
                <a:latin typeface="Embedded Poppins"/>
              </a:rPr>
              <a:t>Natur, Umwelt und Ernährung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677820" y="4914600"/>
            <a:ext cx="5536898" cy="1973943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DM Sa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90" b="0" i="0" u="none" strike="noStrike">
                <a:solidFill>
                  <a:srgbClr val="FFFFFF"/>
                </a:solidFill>
                <a:latin typeface="Embedded DM Sans"/>
              </a:rPr>
              <a:t>Gärtner, Förster, Landschaftsgärtner,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90" b="0" i="0" u="none" strike="noStrike">
                <a:solidFill>
                  <a:srgbClr val="FFFFFF"/>
                </a:solidFill>
                <a:latin typeface="Embedded DM Sans"/>
              </a:rPr>
              <a:t>Koch, Ernährungsberater,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90" b="0" i="0" u="none" strike="noStrike">
                <a:solidFill>
                  <a:srgbClr val="FFFFFF"/>
                </a:solidFill>
                <a:latin typeface="Embedded DM Sans"/>
              </a:rPr>
              <a:t>Umwelttechniker.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DM Sans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40026" y="1286028"/>
            <a:ext cx="21255265" cy="445105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0" i="0" u="none" strike="noStrike" spc="303">
                <a:solidFill>
                  <a:srgbClr val="00F5FF"/>
                </a:solidFill>
                <a:latin typeface="Embedded Poppins"/>
              </a:rPr>
              <a:t>THEMENWELT II</a:t>
            </a:r>
            <a:r>
              <a:rPr lang="en-US" sz="2285" b="0" i="0" u="none" strike="noStrike">
                <a:solidFill>
                  <a:srgbClr val="00F5FF"/>
                </a:solidFill>
                <a:latin typeface="Embedded Poppins"/>
              </a:rPr>
              <a:t>I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120598" y="4914600"/>
            <a:ext cx="5536595" cy="1480457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DM Sa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38" b="0" i="0" u="none" strike="noStrike">
                <a:solidFill>
                  <a:srgbClr val="FFFFFF"/>
                </a:solidFill>
                <a:latin typeface="Embedded DM Sans"/>
              </a:rPr>
              <a:t>Fit in der Natur, Genusswandern,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38" b="0" i="0" u="none" strike="noStrike">
                <a:solidFill>
                  <a:srgbClr val="FFFFFF"/>
                </a:solidFill>
                <a:latin typeface="Embedded DM Sans"/>
              </a:rPr>
              <a:t>Wildkräuter sammeln, die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38" b="0" i="0" u="none" strike="noStrike">
                <a:solidFill>
                  <a:srgbClr val="FFFFFF"/>
                </a:solidFill>
                <a:latin typeface="Embedded DM Sans"/>
              </a:rPr>
              <a:t>Kräuterwerkstatt.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DM Sa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399209" y="4914600"/>
            <a:ext cx="5536595" cy="1480457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DM Sa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38" b="0" i="0" u="none" strike="noStrike">
                <a:solidFill>
                  <a:srgbClr val="FFFFFF"/>
                </a:solidFill>
                <a:latin typeface="Embedded DM Sans"/>
              </a:rPr>
              <a:t>Faire Schokolade?, Müllsammel-Aktion,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38" b="0" i="0" u="none" strike="noStrike">
                <a:solidFill>
                  <a:srgbClr val="FFFFFF"/>
                </a:solidFill>
                <a:latin typeface="Embedded DM Sans"/>
              </a:rPr>
              <a:t>Bedeutung von Artenvielfalt und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38" b="0" i="0" u="none" strike="noStrike">
                <a:solidFill>
                  <a:srgbClr val="FFFFFF"/>
                </a:solidFill>
                <a:latin typeface="Embedded DM Sans"/>
              </a:rPr>
              <a:t>Klimaschutz.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DM Sans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20598" y="3963003"/>
            <a:ext cx="5536595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1" i="0" u="none" strike="noStrike">
                <a:solidFill>
                  <a:srgbClr val="00F5FF"/>
                </a:solidFill>
                <a:latin typeface="Embedded Poppins"/>
              </a:rPr>
              <a:t>Erleben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99209" y="3963003"/>
            <a:ext cx="5536595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1" i="0" u="none" strike="noStrike">
                <a:solidFill>
                  <a:srgbClr val="00F5FF"/>
                </a:solidFill>
                <a:latin typeface="Embedded Poppins"/>
              </a:rPr>
              <a:t>Bewusstsein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677820" y="3963003"/>
            <a:ext cx="5536898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1" i="0" u="none" strike="noStrike">
                <a:solidFill>
                  <a:srgbClr val="00F5FF"/>
                </a:solidFill>
                <a:latin typeface="Embedded Poppins"/>
              </a:rPr>
              <a:t>Karriere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2" y="471714"/>
            <a:ext cx="23222857" cy="1277257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72" y="471714"/>
            <a:ext cx="23222857" cy="12772572"/>
          </a:xfrm>
          <a:prstGeom prst="rect">
            <a:avLst/>
          </a:prstGeom>
          <a:effectLst>
            <a:outerShdw blurRad="111469715" dist="9289142" dir="5400000" algn="ctr">
              <a:srgbClr val="000000">
                <a:alpha val="5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7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2039" y="5406569"/>
            <a:ext cx="10082590" cy="265127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2039" y="8425548"/>
            <a:ext cx="10082590" cy="265127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79048" y="2319864"/>
            <a:ext cx="19352" cy="8747276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741715" y="2319864"/>
            <a:ext cx="10063238" cy="251581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704" b="1" i="0" u="none" strike="noStrike">
                <a:solidFill>
                  <a:srgbClr val="FFFFFF"/>
                </a:solidFill>
                <a:latin typeface="Embedded Poppins"/>
              </a:rPr>
              <a:t>Gesundheit und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704" b="1" i="0" u="none" strike="noStrike">
                <a:solidFill>
                  <a:srgbClr val="FFFFFF"/>
                </a:solidFill>
                <a:latin typeface="Embedded Poppins"/>
              </a:rPr>
              <a:t>Soziales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41714" y="1487714"/>
            <a:ext cx="20900572" cy="445105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0" i="0" u="none" strike="noStrike" spc="304">
                <a:solidFill>
                  <a:srgbClr val="00F5FF"/>
                </a:solidFill>
                <a:latin typeface="Embedded Poppins"/>
              </a:rPr>
              <a:t>THEMENWELT I</a:t>
            </a:r>
            <a:r>
              <a:rPr lang="en-US" sz="2285" b="0" i="0" u="none" strike="noStrike">
                <a:solidFill>
                  <a:srgbClr val="00F5FF"/>
                </a:solidFill>
                <a:latin typeface="Embedded Poppins"/>
              </a:rPr>
              <a:t>V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4877" y="6499986"/>
            <a:ext cx="9056914" cy="104502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54" b="0" i="0" u="none" strike="noStrike">
                <a:solidFill>
                  <a:srgbClr val="FFFFFF"/>
                </a:solidFill>
                <a:latin typeface="Embedded Poppins"/>
              </a:rPr>
              <a:t>Ausbildung zum Reanimationstrainer – Verantwortung für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54" b="0" i="0" u="none" strike="noStrike">
                <a:solidFill>
                  <a:srgbClr val="FFFFFF"/>
                </a:solidFill>
                <a:latin typeface="Embedded Poppins"/>
              </a:rPr>
              <a:t>Mitmenschen übernehmen.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44304" y="9518920"/>
            <a:ext cx="9057487" cy="1045095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254" b="0" i="0" u="none" strike="noStrike">
                <a:solidFill>
                  <a:srgbClr val="FFFFFF"/>
                </a:solidFill>
                <a:latin typeface="Embedded Poppins"/>
              </a:rPr>
              <a:t>„Musik an und Kopf aus“ – Achtsamkeit und Wohlbefinden als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254" b="0" i="0" u="none" strike="noStrike">
                <a:solidFill>
                  <a:srgbClr val="FFFFFF"/>
                </a:solidFill>
                <a:latin typeface="Embedded Poppins"/>
              </a:rPr>
              <a:t>Basis für die Zukunft.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985447" y="5377550"/>
            <a:ext cx="9656838" cy="812800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266" b="1" i="0" u="none" strike="noStrike">
                <a:solidFill>
                  <a:srgbClr val="FFFFFF"/>
                </a:solidFill>
                <a:latin typeface="Embedded Poppins"/>
              </a:rPr>
              <a:t>Gesundheitswesen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985447" y="6577388"/>
            <a:ext cx="9656838" cy="812800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266" b="1" i="0" u="none" strike="noStrike">
                <a:solidFill>
                  <a:srgbClr val="FFFFFF"/>
                </a:solidFill>
                <a:latin typeface="Embedded Poppins"/>
              </a:rPr>
              <a:t>Pflege &amp; Physiotherapie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985447" y="7777238"/>
            <a:ext cx="9656838" cy="812800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266" b="1" i="0" u="none" strike="noStrike">
                <a:solidFill>
                  <a:srgbClr val="FFFFFF"/>
                </a:solidFill>
                <a:latin typeface="Embedded Poppins"/>
              </a:rPr>
              <a:t>Sozialarbeit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44877" y="5919414"/>
            <a:ext cx="9056914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1" i="0" u="none" strike="noStrike">
                <a:solidFill>
                  <a:srgbClr val="00F5FF"/>
                </a:solidFill>
                <a:latin typeface="Embedded Poppins"/>
              </a:rPr>
              <a:t>Lebensretter werden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44877" y="8938381"/>
            <a:ext cx="9056914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1" i="0" u="none" strike="noStrike">
                <a:solidFill>
                  <a:srgbClr val="00F5FF"/>
                </a:solidFill>
                <a:latin typeface="Embedded Poppins"/>
              </a:rPr>
              <a:t>Mentale Balance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985447" y="4603455"/>
            <a:ext cx="9656838" cy="580571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0" i="0" u="none" strike="noStrike">
                <a:solidFill>
                  <a:srgbClr val="A0AEC0"/>
                </a:solidFill>
                <a:latin typeface="Embedded Poppins"/>
              </a:rPr>
              <a:t>Verbindung zu Berufen in: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2" y="524494"/>
            <a:ext cx="23222857" cy="1266701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72" y="524494"/>
            <a:ext cx="23222857" cy="12667013"/>
          </a:xfrm>
          <a:prstGeom prst="rect">
            <a:avLst/>
          </a:prstGeom>
          <a:effectLst>
            <a:outerShdw blurRad="101336102" dist="8444675" dir="5400000" algn="ctr">
              <a:srgbClr val="000000">
                <a:alpha val="5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7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5905" y="3790652"/>
            <a:ext cx="1451429" cy="145142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66286" y="3790652"/>
            <a:ext cx="1451429" cy="145142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26667" y="3790652"/>
            <a:ext cx="1451429" cy="145142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989524" y="4213986"/>
            <a:ext cx="725714" cy="60476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99000" y="4183747"/>
            <a:ext cx="665238" cy="36285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829143" y="4576843"/>
            <a:ext cx="544286" cy="241905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950096" y="4213985"/>
            <a:ext cx="302381" cy="30238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201191" y="4395414"/>
            <a:ext cx="302381" cy="302381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741714" y="2126340"/>
            <a:ext cx="20900572" cy="89021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571" b="1" i="0" u="none" strike="noStrike">
                <a:solidFill>
                  <a:srgbClr val="FFFFFF"/>
                </a:solidFill>
                <a:latin typeface="Embedded Poppins"/>
              </a:rPr>
              <a:t>Gesellschaft, Medien und Zukunft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41714" y="1487714"/>
            <a:ext cx="20900572" cy="445105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0" i="0" u="none" strike="noStrike" spc="304">
                <a:solidFill>
                  <a:srgbClr val="00F5FF"/>
                </a:solidFill>
                <a:latin typeface="Embedded Poppins"/>
              </a:rPr>
              <a:t>THEMENWELT </a:t>
            </a:r>
            <a:r>
              <a:rPr lang="en-US" sz="2285" b="0" i="0" u="none" strike="noStrike">
                <a:solidFill>
                  <a:srgbClr val="00F5FF"/>
                </a:solidFill>
                <a:latin typeface="Embedded Poppins"/>
              </a:rPr>
              <a:t>V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41714" y="6403224"/>
            <a:ext cx="6579809" cy="92891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3" b="0" i="0" u="none" strike="noStrike">
                <a:solidFill>
                  <a:srgbClr val="FFFFFF"/>
                </a:solidFill>
                <a:latin typeface="Embedded Poppins"/>
              </a:rPr>
              <a:t>Experimenta Heilbronn: Chancen &amp;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3" b="0" i="0" u="none" strike="noStrike">
                <a:solidFill>
                  <a:srgbClr val="FFFFFF"/>
                </a:solidFill>
                <a:latin typeface="Embedded Poppins"/>
              </a:rPr>
              <a:t>Herausforderungen künstlicher Intelligenz.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902095" y="6403224"/>
            <a:ext cx="6579809" cy="92891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3" b="0" i="0" u="none" strike="noStrike">
                <a:solidFill>
                  <a:srgbClr val="FFFFFF"/>
                </a:solidFill>
                <a:latin typeface="Embedded Poppins"/>
              </a:rPr>
              <a:t>Reflexion über Geschlechterrollen in der Werbung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3" b="0" i="0" u="none" strike="noStrike">
                <a:solidFill>
                  <a:srgbClr val="FFFFFF"/>
                </a:solidFill>
                <a:latin typeface="Embedded Poppins"/>
              </a:rPr>
              <a:t>und modernen Medien.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062477" y="6403224"/>
            <a:ext cx="6579809" cy="92891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3" b="0" i="0" u="none" strike="noStrike">
                <a:solidFill>
                  <a:srgbClr val="FFFFFF"/>
                </a:solidFill>
                <a:latin typeface="Embedded Poppins"/>
              </a:rPr>
              <a:t>Dokumentation des Tages durch Fotos, Videos und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3" b="0" i="0" u="none" strike="noStrike">
                <a:solidFill>
                  <a:srgbClr val="FFFFFF"/>
                </a:solidFill>
                <a:latin typeface="Embedded Poppins"/>
              </a:rPr>
              <a:t>Interviews.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41714" y="5629128"/>
            <a:ext cx="6579809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1" i="0" u="none" strike="noStrike">
                <a:solidFill>
                  <a:srgbClr val="FFFFFF"/>
                </a:solidFill>
                <a:latin typeface="Embedded Poppins"/>
              </a:rPr>
              <a:t>KI erleben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902095" y="5629128"/>
            <a:ext cx="6579809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1" i="0" u="none" strike="noStrike">
                <a:solidFill>
                  <a:srgbClr val="FFFFFF"/>
                </a:solidFill>
                <a:latin typeface="Embedded Poppins"/>
              </a:rPr>
              <a:t>Rollenbilder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062477" y="5629128"/>
            <a:ext cx="6579809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1" i="0" u="none" strike="noStrike">
                <a:solidFill>
                  <a:srgbClr val="FFFFFF"/>
                </a:solidFill>
                <a:latin typeface="Embedded Poppins"/>
              </a:rPr>
              <a:t>Media Crew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715" y="326572"/>
            <a:ext cx="23186571" cy="130628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15" y="326572"/>
            <a:ext cx="23186571" cy="13062857"/>
          </a:xfrm>
          <a:prstGeom prst="rect">
            <a:avLst/>
          </a:prstGeom>
          <a:effectLst>
            <a:outerShdw blurRad="31350856" dist="2612571" dir="5400000" algn="ctr">
              <a:srgbClr val="000000">
                <a:alpha val="5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5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4198" y="3750133"/>
            <a:ext cx="6736443" cy="681203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9286" y="3750133"/>
            <a:ext cx="6736745" cy="681203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84374" y="3750133"/>
            <a:ext cx="6736443" cy="6812038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7101114" y="2108505"/>
            <a:ext cx="10132785" cy="89020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571" b="1" i="0" u="none" strike="noStrike">
                <a:solidFill>
                  <a:srgbClr val="FFFFFF"/>
                </a:solidFill>
                <a:latin typeface="Embedded Poppins"/>
              </a:rPr>
              <a:t>Die drei Säulen der Nachhaltigkeit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62503" y="7270750"/>
            <a:ext cx="5439833" cy="104502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27" b="0" i="0" u="none" strike="noStrike">
                <a:solidFill>
                  <a:srgbClr val="FFFFFF"/>
                </a:solidFill>
                <a:latin typeface="Embedded DM Sans"/>
              </a:rPr>
              <a:t>Schutz der natürlichen Ressourcen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27" b="0" i="0" u="none" strike="noStrike">
                <a:solidFill>
                  <a:srgbClr val="FFFFFF"/>
                </a:solidFill>
                <a:latin typeface="Embedded DM Sans"/>
              </a:rPr>
              <a:t>und des Klimas.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47591" y="7424055"/>
            <a:ext cx="5440135" cy="104502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27" b="0" i="0" u="none" strike="noStrike">
                <a:solidFill>
                  <a:srgbClr val="FFFFFF"/>
                </a:solidFill>
                <a:latin typeface="Embedded DM Sans"/>
              </a:rPr>
              <a:t>Verantwortung, Fairness und sozialer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27" b="0" i="0" u="none" strike="noStrike">
                <a:solidFill>
                  <a:srgbClr val="FFFFFF"/>
                </a:solidFill>
                <a:latin typeface="Embedded DM Sans"/>
              </a:rPr>
              <a:t>Zusammenhalt.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532679" y="7270750"/>
            <a:ext cx="5439833" cy="104502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27" b="0" i="0" u="none" strike="noStrike">
                <a:solidFill>
                  <a:srgbClr val="FFFFFF"/>
                </a:solidFill>
                <a:latin typeface="Embedded DM Sans"/>
              </a:rPr>
              <a:t>Bewusster Konsum und nachhaltiges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27" b="0" i="0" u="none" strike="noStrike">
                <a:solidFill>
                  <a:srgbClr val="FFFFFF"/>
                </a:solidFill>
                <a:latin typeface="Embedded DM Sans"/>
              </a:rPr>
              <a:t>Handeln im Markt.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54460" y="11316914"/>
            <a:ext cx="10426095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DM Sa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0" i="0" u="none" strike="noStrike">
                <a:solidFill>
                  <a:srgbClr val="FFFFFF"/>
                </a:solidFill>
                <a:latin typeface="Embedded DM Sans"/>
              </a:rPr>
              <a:t>Nachhaltigkeit bedeutet: Gemeinsam Zukunft gestalten.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DM Sans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362503" y="5996817"/>
            <a:ext cx="5439833" cy="89020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571" b="1" i="0" u="none" strike="noStrike">
                <a:solidFill>
                  <a:srgbClr val="00F5FF"/>
                </a:solidFill>
                <a:latin typeface="Embedded Poppins"/>
              </a:rPr>
              <a:t>Umwelt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47591" y="5843512"/>
            <a:ext cx="5440135" cy="89020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571" b="1" i="0" u="none" strike="noStrike">
                <a:solidFill>
                  <a:srgbClr val="C375ED"/>
                </a:solidFill>
                <a:latin typeface="Embedded Poppins"/>
              </a:rPr>
              <a:t>Gesellschaft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532679" y="5996817"/>
            <a:ext cx="5439833" cy="89020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571" b="1" i="0" u="none" strike="noStrike">
                <a:solidFill>
                  <a:srgbClr val="00F5FF"/>
                </a:solidFill>
                <a:latin typeface="Embedded Poppins"/>
              </a:rPr>
              <a:t>Wirtschaft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37851" y="1479552"/>
            <a:ext cx="2859012" cy="445105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0" i="0" u="none" strike="noStrike" spc="303">
                <a:solidFill>
                  <a:srgbClr val="00F5FF"/>
                </a:solidFill>
                <a:latin typeface="Embedded Poppins"/>
              </a:rPr>
              <a:t>DAS FUNDAMEN</a:t>
            </a:r>
            <a:r>
              <a:rPr lang="en-US" sz="2285" b="0" i="0" u="none" strike="noStrike">
                <a:solidFill>
                  <a:srgbClr val="00F5FF"/>
                </a:solidFill>
                <a:latin typeface="Embedded Poppins"/>
              </a:rPr>
              <a:t>T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715" y="326572"/>
            <a:ext cx="23186571" cy="130628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15" y="326572"/>
            <a:ext cx="23186571" cy="13062857"/>
          </a:xfrm>
          <a:prstGeom prst="rect">
            <a:avLst/>
          </a:prstGeom>
          <a:effectLst>
            <a:outerShdw blurRad="31350856" dist="2612571" dir="5400000" algn="ctr">
              <a:srgbClr val="000000">
                <a:alpha val="5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5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5400000">
            <a:off x="5660572" y="-4753428"/>
            <a:ext cx="13062857" cy="2322285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391807" y="6190341"/>
            <a:ext cx="7921776" cy="1644952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704" b="1" i="0" u="none" strike="noStrike">
                <a:solidFill>
                  <a:srgbClr val="00F5FF"/>
                </a:solidFill>
                <a:latin typeface="Embedded Poppins"/>
              </a:rPr>
              <a:t>VERANTWORTUNG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52410" y="4138993"/>
            <a:ext cx="6031895" cy="147078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095" b="1" i="0" u="none" strike="noStrike">
                <a:solidFill>
                  <a:srgbClr val="00F5FF"/>
                </a:solidFill>
                <a:latin typeface="Embedded Poppins"/>
              </a:rPr>
              <a:t>GEMEINSCHAFT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788899" y="4138993"/>
            <a:ext cx="6248098" cy="147078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7619" b="1" i="0" u="none" strike="noStrike">
                <a:solidFill>
                  <a:srgbClr val="C375ED"/>
                </a:solidFill>
                <a:latin typeface="Embedded Poppins"/>
              </a:rPr>
              <a:t>KREATIVITÄT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014095" y="6190341"/>
            <a:ext cx="4977795" cy="1644952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533" b="1" i="0" u="none" strike="noStrike">
                <a:solidFill>
                  <a:srgbClr val="C375ED"/>
                </a:solidFill>
                <a:latin typeface="Embedded Poppins"/>
              </a:rPr>
              <a:t>ZUKUNFT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94154" y="6190341"/>
            <a:ext cx="3539369" cy="1644952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76" b="0" i="0" u="none" strike="noStrike">
                <a:solidFill>
                  <a:srgbClr val="FFFFFF"/>
                </a:solidFill>
                <a:latin typeface="Embedded Poppins"/>
              </a:rPr>
              <a:t>TEAMWORK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50600" y="8415864"/>
            <a:ext cx="4570488" cy="1161143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095" b="1" i="0" u="none" strike="noStrike">
                <a:solidFill>
                  <a:srgbClr val="FFFFFF"/>
                </a:solidFill>
                <a:latin typeface="Embedded Poppins"/>
              </a:rPr>
              <a:t>ENTDECKEN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864876" y="4138993"/>
            <a:ext cx="2343452" cy="147078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571" b="0" i="0" u="none" strike="noStrike">
                <a:solidFill>
                  <a:srgbClr val="B7B8BA"/>
                </a:solidFill>
                <a:latin typeface="Embedded Poppins"/>
              </a:rPr>
              <a:t>NEUGIER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617569" y="4138993"/>
            <a:ext cx="1514021" cy="147078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485" b="0" i="0" u="none" strike="noStrike">
                <a:solidFill>
                  <a:srgbClr val="FFFFFF"/>
                </a:solidFill>
                <a:latin typeface="Embedded Poppins"/>
              </a:rPr>
              <a:t>MUT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2610" y="8415864"/>
            <a:ext cx="1907419" cy="1161143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266" b="0" i="0" u="none" strike="noStrike">
                <a:solidFill>
                  <a:srgbClr val="B7B8BA"/>
                </a:solidFill>
                <a:latin typeface="Embedded Poppins"/>
              </a:rPr>
              <a:t>FREUDE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96" y="326572"/>
            <a:ext cx="23111208" cy="130628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96" y="326572"/>
            <a:ext cx="23111208" cy="13062857"/>
          </a:xfrm>
          <a:prstGeom prst="rect">
            <a:avLst/>
          </a:prstGeom>
          <a:effectLst>
            <a:outerShdw blurRad="48232087" dist="4019340" dir="5400000" algn="ctr">
              <a:srgbClr val="000000">
                <a:alpha val="5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7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1714" y="7661128"/>
            <a:ext cx="14200415" cy="135466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1714" y="3790652"/>
            <a:ext cx="12159948" cy="135466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89080" y="9596367"/>
            <a:ext cx="12053208" cy="135466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582070" y="5725890"/>
            <a:ext cx="10060215" cy="1354667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741714" y="2126340"/>
            <a:ext cx="20900572" cy="89021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571" b="1" i="0" u="none" strike="noStrike">
                <a:solidFill>
                  <a:srgbClr val="FFFFFF"/>
                </a:solidFill>
                <a:latin typeface="Embedded Poppins"/>
              </a:rPr>
              <a:t>Was unsere Schüler sagen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41714" y="1487714"/>
            <a:ext cx="20900572" cy="445105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0" i="0" u="none" strike="noStrike" spc="304">
                <a:solidFill>
                  <a:srgbClr val="00F5FF"/>
                </a:solidFill>
                <a:latin typeface="Embedded Poppins"/>
              </a:rPr>
              <a:t>STIMMEN DES TAGE</a:t>
            </a:r>
            <a:r>
              <a:rPr lang="en-US" sz="2285" b="0" i="0" u="none" strike="noStrike">
                <a:solidFill>
                  <a:srgbClr val="00F5FF"/>
                </a:solidFill>
                <a:latin typeface="Embedded Poppins"/>
              </a:rPr>
              <a:t>S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94806" y="8047564"/>
            <a:ext cx="13066751" cy="581795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54" b="0" i="1" u="none" strike="noStrike">
                <a:solidFill>
                  <a:srgbClr val="0E111A"/>
                </a:solidFill>
                <a:latin typeface="Embedded Poppins"/>
              </a:rPr>
              <a:t>„Heute habe ich etwas gelernt, das ich wirklich gebrauchen kann.“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94805" y="4176975"/>
            <a:ext cx="11026286" cy="582022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55" b="0" i="1" u="none" strike="noStrike">
                <a:solidFill>
                  <a:srgbClr val="0E111A"/>
                </a:solidFill>
                <a:latin typeface="Embedded Poppins"/>
              </a:rPr>
              <a:t>„Ich wusste gar nicht, dass mir das so viel Spaß macht.“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42171" y="9982682"/>
            <a:ext cx="10919545" cy="582036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55" b="0" i="1" u="none" strike="noStrike">
                <a:solidFill>
                  <a:srgbClr val="0E111A"/>
                </a:solidFill>
                <a:latin typeface="Embedded Poppins"/>
              </a:rPr>
              <a:t>„Wir haben als Team richtig gut zusammengearbeitet.“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135161" y="6112041"/>
            <a:ext cx="8926552" cy="582364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57" b="0" i="1" u="none" strike="noStrike">
                <a:solidFill>
                  <a:srgbClr val="0E111A"/>
                </a:solidFill>
                <a:latin typeface="Embedded Poppins"/>
              </a:rPr>
              <a:t>„Das war viel besser als normaler Unterricht.“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715" y="326572"/>
            <a:ext cx="23186571" cy="130628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15" y="326572"/>
            <a:ext cx="23186571" cy="13062857"/>
          </a:xfrm>
          <a:prstGeom prst="rect">
            <a:avLst/>
          </a:prstGeom>
          <a:effectLst>
            <a:outerShdw blurRad="31350856" dist="2612571" dir="5400000" algn="ctr">
              <a:srgbClr val="000000">
                <a:alpha val="5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5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69372" y="2523072"/>
            <a:ext cx="10082589" cy="1219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69372" y="4013207"/>
            <a:ext cx="10082589" cy="12192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69372" y="5503331"/>
            <a:ext cx="10082589" cy="12192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69372" y="6993467"/>
            <a:ext cx="10082589" cy="1219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69372" y="8483602"/>
            <a:ext cx="10082589" cy="12192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69372" y="9973738"/>
            <a:ext cx="10082589" cy="12192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741715" y="4448626"/>
            <a:ext cx="10063238" cy="2322286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714" b="1" i="0" u="none" strike="noStrike">
                <a:solidFill>
                  <a:srgbClr val="FFFFFF"/>
                </a:solidFill>
                <a:latin typeface="Embedded Poppins"/>
              </a:rPr>
              <a:t>Warum dieser Tag wichtig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714" b="1" i="0" u="none" strike="noStrike">
                <a:solidFill>
                  <a:srgbClr val="FFFFFF"/>
                </a:solidFill>
                <a:latin typeface="Embedded Poppins"/>
              </a:rPr>
              <a:t>war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41715" y="7351483"/>
            <a:ext cx="10063238" cy="1915886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3010" b="0" i="0" u="none" strike="noStrike">
                <a:solidFill>
                  <a:srgbClr val="A0AEC0"/>
                </a:solidFill>
                <a:latin typeface="Embedded Poppins"/>
              </a:rPr>
              <a:t>Lernen ist dann besonders erfolgreich, wenn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3010" b="0" i="0" u="none" strike="noStrike">
                <a:solidFill>
                  <a:srgbClr val="A0AEC0"/>
                </a:solidFill>
                <a:latin typeface="Embedded Poppins"/>
              </a:rPr>
              <a:t>Schülerinnen und Schüler selbst aktiv werden dürfen.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985447" y="2842381"/>
            <a:ext cx="9250438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0" i="0" u="none" strike="noStrike">
                <a:solidFill>
                  <a:srgbClr val="FFFFFF"/>
                </a:solidFill>
                <a:latin typeface="Embedded Poppins"/>
              </a:rPr>
              <a:t>Eigene Talente entdecken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985447" y="4332517"/>
            <a:ext cx="9250438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0" i="0" u="none" strike="noStrike">
                <a:solidFill>
                  <a:srgbClr val="FFFFFF"/>
                </a:solidFill>
                <a:latin typeface="Embedded Poppins"/>
              </a:rPr>
              <a:t>Interessen entwickeln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985447" y="5822652"/>
            <a:ext cx="9250438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0" i="0" u="none" strike="noStrike">
                <a:solidFill>
                  <a:srgbClr val="FFFFFF"/>
                </a:solidFill>
                <a:latin typeface="Embedded Poppins"/>
              </a:rPr>
              <a:t>Verantwortung übernehmen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985447" y="7312788"/>
            <a:ext cx="9250438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0" i="0" u="none" strike="noStrike">
                <a:solidFill>
                  <a:srgbClr val="FFFFFF"/>
                </a:solidFill>
                <a:latin typeface="Embedded Poppins"/>
              </a:rPr>
              <a:t>Nachhaltigkeit praktisch erleben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985447" y="8802912"/>
            <a:ext cx="9250438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0" i="0" u="none" strike="noStrike">
                <a:solidFill>
                  <a:srgbClr val="FFFFFF"/>
                </a:solidFill>
                <a:latin typeface="Embedded Poppins"/>
              </a:rPr>
              <a:t>Neue Berufe kennenlernen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985447" y="10293047"/>
            <a:ext cx="9250438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0" i="0" u="none" strike="noStrike">
                <a:solidFill>
                  <a:srgbClr val="FFFFFF"/>
                </a:solidFill>
                <a:latin typeface="Embedded Poppins"/>
              </a:rPr>
              <a:t>Gemeinschaft stärken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96" y="326572"/>
            <a:ext cx="23111208" cy="130628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96" y="326572"/>
            <a:ext cx="23111208" cy="13062857"/>
          </a:xfrm>
          <a:prstGeom prst="rect">
            <a:avLst/>
          </a:prstGeom>
          <a:effectLst>
            <a:outerShdw blurRad="48232087" dist="4019340" dir="5400000" algn="ctr">
              <a:srgbClr val="000000">
                <a:alpha val="5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7" cy="13062857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543352" y="1927986"/>
            <a:ext cx="21248915" cy="89021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571" b="1" i="0" u="none" strike="noStrike">
                <a:solidFill>
                  <a:srgbClr val="FFFFFF"/>
                </a:solidFill>
                <a:latin typeface="Embedded Poppins"/>
              </a:rPr>
              <a:t>Eindrücke und Fakten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328952" y="4318000"/>
            <a:ext cx="9463315" cy="174171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142" b="1" i="0" u="none" strike="noStrike">
                <a:solidFill>
                  <a:srgbClr val="C375ED"/>
                </a:solidFill>
                <a:latin typeface="Embedded Poppins"/>
              </a:rPr>
              <a:t>25+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328952" y="7220858"/>
            <a:ext cx="9463315" cy="174171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142" b="1" i="0" u="none" strike="noStrike">
                <a:solidFill>
                  <a:srgbClr val="00F5FF"/>
                </a:solidFill>
                <a:latin typeface="Embedded Poppins"/>
              </a:rPr>
              <a:t>100%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3352" y="1289052"/>
            <a:ext cx="21248915" cy="445105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0" i="0" u="none" strike="noStrike" spc="303">
                <a:solidFill>
                  <a:srgbClr val="00F5FF"/>
                </a:solidFill>
                <a:latin typeface="Embedded Poppins"/>
              </a:rPr>
              <a:t>DER TAG IN ZAHLE</a:t>
            </a:r>
            <a:r>
              <a:rPr lang="en-US" sz="2285" b="0" i="0" u="none" strike="noStrike">
                <a:solidFill>
                  <a:srgbClr val="00F5FF"/>
                </a:solidFill>
                <a:latin typeface="Embedded Poppins"/>
              </a:rPr>
              <a:t>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328953" y="8981931"/>
            <a:ext cx="4790924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0" i="0" u="none" strike="noStrike">
                <a:solidFill>
                  <a:srgbClr val="FFFFFF"/>
                </a:solidFill>
                <a:latin typeface="Embedded Poppins"/>
              </a:rPr>
              <a:t>Engagement und Freude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328952" y="6079074"/>
            <a:ext cx="3549650" cy="58057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0" i="0" u="none" strike="noStrike">
                <a:solidFill>
                  <a:srgbClr val="FFFFFF"/>
                </a:solidFill>
                <a:latin typeface="Embedded Poppins"/>
              </a:rPr>
              <a:t>Vielfältige Projekte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715" y="326572"/>
            <a:ext cx="23186571" cy="130628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15" y="326572"/>
            <a:ext cx="23186571" cy="13062857"/>
          </a:xfrm>
          <a:prstGeom prst="rect">
            <a:avLst/>
          </a:prstGeom>
          <a:effectLst>
            <a:outerShdw blurRad="31350856" dist="2612571" dir="5400000" algn="ctr">
              <a:srgbClr val="000000">
                <a:alpha val="5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5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2000" y="4564748"/>
            <a:ext cx="20320000" cy="737325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32000" y="4564748"/>
            <a:ext cx="20320000" cy="96762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999619" y="5629128"/>
            <a:ext cx="18384762" cy="251581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704" b="1" i="0" u="none" strike="noStrike">
                <a:solidFill>
                  <a:srgbClr val="00F5FF"/>
                </a:solidFill>
                <a:latin typeface="Embedded Poppins"/>
              </a:rPr>
              <a:t>„Die Zukunft wird nicht vorausgesagt. Sie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704" b="1" i="0" u="none" strike="noStrike">
                <a:solidFill>
                  <a:srgbClr val="00F5FF"/>
                </a:solidFill>
                <a:latin typeface="Embedded Poppins"/>
              </a:rPr>
              <a:t>wird gestaltet.“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99619" y="8531986"/>
            <a:ext cx="18384762" cy="1277257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755" b="0" i="0" u="none" strike="noStrike">
                <a:solidFill>
                  <a:srgbClr val="FFFFFF"/>
                </a:solidFill>
                <a:latin typeface="Embedded Poppins"/>
              </a:rPr>
              <a:t>Ein herzliches Dankeschön an alle Schülerinnen und Schüler, Lehrkräfte, Projektleitungen,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755" b="0" i="0" u="none" strike="noStrike">
                <a:solidFill>
                  <a:srgbClr val="FFFFFF"/>
                </a:solidFill>
                <a:latin typeface="Embedded Poppins"/>
              </a:rPr>
              <a:t>außerschulischen Partner sowie alle Helferinnen und Helfer.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99619" y="10389809"/>
            <a:ext cx="4742543" cy="580571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1" i="0" u="none" strike="noStrike" spc="380">
                <a:solidFill>
                  <a:srgbClr val="C375ED"/>
                </a:solidFill>
                <a:latin typeface="Embedded Poppins"/>
              </a:rPr>
              <a:t>SCHULE NEUENSTEI</a:t>
            </a:r>
            <a:r>
              <a:rPr lang="en-US" sz="3047" b="1" i="0" u="none" strike="noStrike">
                <a:solidFill>
                  <a:srgbClr val="C375ED"/>
                </a:solidFill>
                <a:latin typeface="Embedded Poppins"/>
              </a:rPr>
              <a:t>N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253253" y="10418843"/>
            <a:ext cx="4131128" cy="522514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742" b="0" i="0" u="none" strike="noStrike">
                <a:solidFill>
                  <a:srgbClr val="9FA0A3"/>
                </a:solidFill>
                <a:latin typeface="Embedded Poppins"/>
              </a:rPr>
              <a:t>Club of Rome-Tag 2026</a:t>
            </a:r>
          </a:p>
          <a:p>
            <a:pPr>
              <a:lnSpc>
                <a:spcPct val="110000"/>
              </a:lnSpc>
            </a:pPr>
            <a:r>
              <a:rPr lang="en-US" sz="100">
                <a:latin typeface="Embedded Poppins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685</Words>
  <Application>Microsoft Office PowerPoint</Application>
  <PresentationFormat>Benutzerdefiniert</PresentationFormat>
  <Paragraphs>300</Paragraphs>
  <Slides>14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9" baseType="lpstr">
      <vt:lpstr>Embedded Poppins</vt:lpstr>
      <vt:lpstr>Calibri</vt:lpstr>
      <vt:lpstr>Arial</vt:lpstr>
      <vt:lpstr>Embedded DM Sans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cp:lastModifiedBy>Arne Regner</cp:lastModifiedBy>
  <cp:revision>2</cp:revision>
  <dcterms:created xsi:type="dcterms:W3CDTF">2006-08-16T00:00:00Z</dcterms:created>
  <dcterms:modified xsi:type="dcterms:W3CDTF">2026-07-21T10:41:30Z</dcterms:modified>
</cp:coreProperties>
</file>